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300" r:id="rId2"/>
    <p:sldId id="637" r:id="rId3"/>
    <p:sldId id="505" r:id="rId4"/>
    <p:sldId id="526" r:id="rId5"/>
    <p:sldId id="638" r:id="rId6"/>
    <p:sldId id="639" r:id="rId7"/>
    <p:sldId id="640" r:id="rId8"/>
    <p:sldId id="642" r:id="rId9"/>
    <p:sldId id="641" r:id="rId1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10403"/>
    <a:srgbClr val="631818"/>
    <a:srgbClr val="FEE7E6"/>
    <a:srgbClr val="FAFAFA"/>
    <a:srgbClr val="FDDCDB"/>
    <a:srgbClr val="934BC9"/>
    <a:srgbClr val="7F7F7F"/>
    <a:srgbClr val="909090"/>
    <a:srgbClr val="99A8D7"/>
    <a:srgbClr val="CAD2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114" autoAdjust="0"/>
    <p:restoredTop sz="81041" autoAdjust="0"/>
  </p:normalViewPr>
  <p:slideViewPr>
    <p:cSldViewPr>
      <p:cViewPr>
        <p:scale>
          <a:sx n="75" d="100"/>
          <a:sy n="75" d="100"/>
        </p:scale>
        <p:origin x="54" y="288"/>
      </p:cViewPr>
      <p:guideLst>
        <p:guide orient="horz" pos="2160"/>
        <p:guide pos="2880"/>
      </p:guideLst>
    </p:cSldViewPr>
  </p:slideViewPr>
  <p:notesTextViewPr>
    <p:cViewPr>
      <p:scale>
        <a:sx n="1" d="1"/>
        <a:sy n="1" d="1"/>
      </p:scale>
      <p:origin x="0" y="0"/>
    </p:cViewPr>
  </p:notesTextViewPr>
  <p:sorterViewPr>
    <p:cViewPr>
      <p:scale>
        <a:sx n="66" d="100"/>
        <a:sy n="66" d="100"/>
      </p:scale>
      <p:origin x="0" y="-334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8CF373E-48EE-4419-81F1-F7592575718D}" type="datetimeFigureOut">
              <a:rPr lang="en-US" smtClean="0"/>
              <a:t>10/24/2016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AEBE68-D961-4E0B-A3F2-D4E4E3C011FE}" type="slidenum">
              <a:rPr lang="en-US" smtClean="0"/>
              <a:t>‹#›</a:t>
            </a:fld>
            <a:endParaRPr lang="en-US"/>
          </a:p>
        </p:txBody>
      </p:sp>
    </p:spTree>
    <p:extLst>
      <p:ext uri="{BB962C8B-B14F-4D97-AF65-F5344CB8AC3E}">
        <p14:creationId xmlns:p14="http://schemas.microsoft.com/office/powerpoint/2010/main" val="24231309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https://assets.weforum.org/article/image/large_b05pCeiWDULOlBGVxJ52gFYvy6EPYx8R5WyOhPz1lNQ.jpg</a:t>
            </a:r>
            <a:endParaRPr lang="en-US" dirty="0"/>
          </a:p>
        </p:txBody>
      </p:sp>
      <p:sp>
        <p:nvSpPr>
          <p:cNvPr id="4" name="Slide Number Placeholder 3"/>
          <p:cNvSpPr>
            <a:spLocks noGrp="1"/>
          </p:cNvSpPr>
          <p:nvPr>
            <p:ph type="sldNum" sz="quarter" idx="10"/>
          </p:nvPr>
        </p:nvSpPr>
        <p:spPr/>
        <p:txBody>
          <a:bodyPr/>
          <a:lstStyle/>
          <a:p>
            <a:fld id="{AAAEBE68-D961-4E0B-A3F2-D4E4E3C011FE}" type="slidenum">
              <a:rPr lang="en-US" smtClean="0"/>
              <a:t>1</a:t>
            </a:fld>
            <a:endParaRPr lang="en-US"/>
          </a:p>
        </p:txBody>
      </p:sp>
    </p:spTree>
    <p:extLst>
      <p:ext uri="{BB962C8B-B14F-4D97-AF65-F5344CB8AC3E}">
        <p14:creationId xmlns:p14="http://schemas.microsoft.com/office/powerpoint/2010/main" val="2400585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solidFill>
                  <a:schemeClr val="bg1"/>
                </a:solidFill>
              </a:rPr>
              <a:t>Median MMR was 54 deaths per 100k live births. </a:t>
            </a:r>
          </a:p>
          <a:p>
            <a:r>
              <a:rPr lang="en-US" dirty="0" smtClean="0">
                <a:solidFill>
                  <a:schemeClr val="bg1"/>
                </a:solidFill>
              </a:rPr>
              <a:t>Min: Finland w/ 3</a:t>
            </a:r>
          </a:p>
          <a:p>
            <a:r>
              <a:rPr lang="en-US" dirty="0" smtClean="0">
                <a:solidFill>
                  <a:schemeClr val="bg1"/>
                </a:solidFill>
              </a:rPr>
              <a:t>Max: Sierra Leone w/ 1360</a:t>
            </a:r>
          </a:p>
          <a:p>
            <a:r>
              <a:rPr lang="en-US" dirty="0" smtClean="0">
                <a:solidFill>
                  <a:schemeClr val="bg1"/>
                </a:solidFill>
              </a:rPr>
              <a:t>CURRENT: MMR of 216 per 100k </a:t>
            </a:r>
          </a:p>
          <a:p>
            <a:r>
              <a:rPr lang="en-US" dirty="0" smtClean="0">
                <a:solidFill>
                  <a:schemeClr val="bg1"/>
                </a:solidFill>
              </a:rPr>
              <a:t>GOAL: Global MMR of 70 per 100k by 2030 </a:t>
            </a:r>
          </a:p>
          <a:p>
            <a:endParaRPr lang="en-US" dirty="0" smtClean="0"/>
          </a:p>
          <a:p>
            <a:endParaRPr lang="en-US" dirty="0" smtClean="0"/>
          </a:p>
          <a:p>
            <a:r>
              <a:rPr lang="en-US" dirty="0" smtClean="0"/>
              <a:t>Western</a:t>
            </a:r>
            <a:r>
              <a:rPr lang="en-US" baseline="0" dirty="0" smtClean="0"/>
              <a:t> </a:t>
            </a:r>
            <a:r>
              <a:rPr lang="en-US" baseline="0" dirty="0" smtClean="0"/>
              <a:t>mom - </a:t>
            </a:r>
            <a:r>
              <a:rPr lang="en-US" dirty="0" smtClean="0"/>
              <a:t>https://www.oakbendmedcenter.org/wp-content/uploads/2015/04/bigstock-New-Parents-With-Baby-Talking-4637025.jpg</a:t>
            </a:r>
          </a:p>
          <a:p>
            <a:r>
              <a:rPr lang="en-US" dirty="0" smtClean="0"/>
              <a:t>Western mom -</a:t>
            </a:r>
            <a:r>
              <a:rPr lang="en-US" baseline="0" dirty="0" smtClean="0"/>
              <a:t> http://www.affordabledaycare.net/stk25210nwl.jpg</a:t>
            </a:r>
          </a:p>
          <a:p>
            <a:r>
              <a:rPr lang="en-US" baseline="0" dirty="0" smtClean="0"/>
              <a:t>Orissa mom - https://upload.wikimedia.org/wikipedia/commons/c/c7/Mother_and_newborn_child_in_Orissa.jpg</a:t>
            </a:r>
          </a:p>
          <a:p>
            <a:r>
              <a:rPr lang="en-US" baseline="0" dirty="0" smtClean="0"/>
              <a:t>East Africa mom - http://healthreportereastafrica.com/wp-content/uploads/2016/01/premature-babies-ug.jpg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smtClean="0"/>
              <a:t>Worldmapper</a:t>
            </a:r>
            <a:r>
              <a:rPr lang="en-US" dirty="0" smtClean="0"/>
              <a:t> - </a:t>
            </a:r>
            <a:r>
              <a:rPr lang="en-US" sz="1200" dirty="0" smtClean="0"/>
              <a:t>http://www.worldmapper.org/display.php?selected=258</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AAAEBE68-D961-4E0B-A3F2-D4E4E3C011FE}" type="slidenum">
              <a:rPr lang="en-US" smtClean="0"/>
              <a:t>2</a:t>
            </a:fld>
            <a:endParaRPr lang="en-US"/>
          </a:p>
        </p:txBody>
      </p:sp>
    </p:spTree>
    <p:extLst>
      <p:ext uri="{BB962C8B-B14F-4D97-AF65-F5344CB8AC3E}">
        <p14:creationId xmlns:p14="http://schemas.microsoft.com/office/powerpoint/2010/main" val="9664722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Numerous</a:t>
            </a:r>
            <a:r>
              <a:rPr lang="en-US" baseline="0" dirty="0" smtClean="0"/>
              <a:t> sociopolitical factors contribute, you can see this at play with the individual states in the US. In regions with high MMRs, </a:t>
            </a:r>
            <a:endParaRPr lang="en-US" dirty="0"/>
          </a:p>
        </p:txBody>
      </p:sp>
      <p:sp>
        <p:nvSpPr>
          <p:cNvPr id="4" name="Slide Number Placeholder 3"/>
          <p:cNvSpPr>
            <a:spLocks noGrp="1"/>
          </p:cNvSpPr>
          <p:nvPr>
            <p:ph type="sldNum" sz="quarter" idx="10"/>
          </p:nvPr>
        </p:nvSpPr>
        <p:spPr/>
        <p:txBody>
          <a:bodyPr/>
          <a:lstStyle/>
          <a:p>
            <a:fld id="{AAAEBE68-D961-4E0B-A3F2-D4E4E3C011FE}" type="slidenum">
              <a:rPr lang="en-US" smtClean="0"/>
              <a:t>3</a:t>
            </a:fld>
            <a:endParaRPr lang="en-US"/>
          </a:p>
        </p:txBody>
      </p:sp>
    </p:spTree>
    <p:extLst>
      <p:ext uri="{BB962C8B-B14F-4D97-AF65-F5344CB8AC3E}">
        <p14:creationId xmlns:p14="http://schemas.microsoft.com/office/powerpoint/2010/main" val="15222314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smtClean="0">
                <a:solidFill>
                  <a:schemeClr val="tx1"/>
                </a:solidFill>
                <a:effectLst/>
                <a:latin typeface="+mn-lt"/>
                <a:ea typeface="+mn-ea"/>
                <a:cs typeface="+mn-cs"/>
              </a:rPr>
              <a:t>Main data sources</a:t>
            </a:r>
            <a:r>
              <a:rPr lang="en-US" dirty="0" smtClean="0"/>
              <a:t> for HDI data - </a:t>
            </a:r>
            <a:r>
              <a:rPr lang="en-US" sz="1200" b="0" i="0" u="none" strike="noStrike" kern="1200" dirty="0" smtClean="0">
                <a:solidFill>
                  <a:schemeClr val="tx1"/>
                </a:solidFill>
                <a:effectLst/>
                <a:latin typeface="+mn-lt"/>
                <a:ea typeface="+mn-ea"/>
                <a:cs typeface="+mn-cs"/>
              </a:rPr>
              <a:t>Column 1: HDRO calculations based on data from UNDESA (2015), UNESCO Institute for Statistics (2015), United Nations Statistics Division (2015), World Bank (2015a), </a:t>
            </a:r>
            <a:r>
              <a:rPr lang="en-US" sz="1200" b="0" i="0" u="none" strike="noStrike" kern="1200" dirty="0" err="1" smtClean="0">
                <a:solidFill>
                  <a:schemeClr val="tx1"/>
                </a:solidFill>
                <a:effectLst/>
                <a:latin typeface="+mn-lt"/>
                <a:ea typeface="+mn-ea"/>
                <a:cs typeface="+mn-cs"/>
              </a:rPr>
              <a:t>Barro</a:t>
            </a:r>
            <a:r>
              <a:rPr lang="en-US" sz="1200" b="0" i="0" u="none" strike="noStrike" kern="1200" dirty="0" smtClean="0">
                <a:solidFill>
                  <a:schemeClr val="tx1"/>
                </a:solidFill>
                <a:effectLst/>
                <a:latin typeface="+mn-lt"/>
                <a:ea typeface="+mn-ea"/>
                <a:cs typeface="+mn-cs"/>
              </a:rPr>
              <a:t> and Lee (2014) and IMF (2015).</a:t>
            </a:r>
            <a:r>
              <a:rPr lang="en-US" dirty="0" smtClean="0"/>
              <a:t> </a:t>
            </a:r>
            <a:r>
              <a:rPr lang="en-US" sz="1200" b="0" i="0" u="none" strike="noStrike" kern="1200" dirty="0" smtClean="0">
                <a:solidFill>
                  <a:schemeClr val="tx1"/>
                </a:solidFill>
                <a:effectLst/>
                <a:latin typeface="+mn-lt"/>
                <a:ea typeface="+mn-ea"/>
                <a:cs typeface="+mn-cs"/>
              </a:rPr>
              <a:t>Column 2: UNDESA (2015). </a:t>
            </a:r>
            <a:r>
              <a:rPr lang="en-US" dirty="0" smtClean="0"/>
              <a:t> </a:t>
            </a:r>
            <a:r>
              <a:rPr lang="en-US" sz="1200" b="0" i="0" u="none" strike="noStrike" kern="1200" dirty="0" smtClean="0">
                <a:solidFill>
                  <a:schemeClr val="tx1"/>
                </a:solidFill>
                <a:effectLst/>
                <a:latin typeface="+mn-lt"/>
                <a:ea typeface="+mn-ea"/>
                <a:cs typeface="+mn-cs"/>
              </a:rPr>
              <a:t>Column 3: UNESCO Institute for Statistics (2015). </a:t>
            </a:r>
            <a:r>
              <a:rPr lang="en-US" dirty="0" smtClean="0"/>
              <a:t> </a:t>
            </a:r>
            <a:r>
              <a:rPr lang="en-US" sz="1200" b="0" i="0" u="none" strike="noStrike" kern="1200" dirty="0" smtClean="0">
                <a:solidFill>
                  <a:schemeClr val="tx1"/>
                </a:solidFill>
                <a:effectLst/>
                <a:latin typeface="+mn-lt"/>
                <a:ea typeface="+mn-ea"/>
                <a:cs typeface="+mn-cs"/>
              </a:rPr>
              <a:t>Column 4: UNESCO Institute for Statistics (2015), </a:t>
            </a:r>
            <a:r>
              <a:rPr lang="en-US" sz="1200" b="0" i="0" u="none" strike="noStrike" kern="1200" dirty="0" err="1" smtClean="0">
                <a:solidFill>
                  <a:schemeClr val="tx1"/>
                </a:solidFill>
                <a:effectLst/>
                <a:latin typeface="+mn-lt"/>
                <a:ea typeface="+mn-ea"/>
                <a:cs typeface="+mn-cs"/>
              </a:rPr>
              <a:t>Barro</a:t>
            </a:r>
            <a:r>
              <a:rPr lang="en-US" sz="1200" b="0" i="0" u="none" strike="noStrike" kern="1200" dirty="0" smtClean="0">
                <a:solidFill>
                  <a:schemeClr val="tx1"/>
                </a:solidFill>
                <a:effectLst/>
                <a:latin typeface="+mn-lt"/>
                <a:ea typeface="+mn-ea"/>
                <a:cs typeface="+mn-cs"/>
              </a:rPr>
              <a:t> and Lee (2014), UNICEF Multiple Indicator Cluster Surveys and ICF Macro Demographic and Health Surveys.</a:t>
            </a:r>
            <a:r>
              <a:rPr lang="en-US" dirty="0" smtClean="0"/>
              <a:t> </a:t>
            </a:r>
            <a:r>
              <a:rPr lang="en-US" sz="1200" b="0" i="0" u="none" strike="noStrike" kern="1200" dirty="0" smtClean="0">
                <a:solidFill>
                  <a:schemeClr val="tx1"/>
                </a:solidFill>
                <a:effectLst/>
                <a:latin typeface="+mn-lt"/>
                <a:ea typeface="+mn-ea"/>
                <a:cs typeface="+mn-cs"/>
              </a:rPr>
              <a:t>Column 5: World Bank (2015a), IMF (2015) and United Nations Statistics Division (2015).</a:t>
            </a:r>
            <a:r>
              <a:rPr lang="en-US" dirty="0" smtClean="0"/>
              <a:t> </a:t>
            </a:r>
            <a:r>
              <a:rPr lang="en-US" sz="1200" b="0" i="0" u="none" strike="noStrike" kern="1200" dirty="0" smtClean="0">
                <a:solidFill>
                  <a:schemeClr val="tx1"/>
                </a:solidFill>
                <a:effectLst/>
                <a:latin typeface="+mn-lt"/>
                <a:ea typeface="+mn-ea"/>
                <a:cs typeface="+mn-cs"/>
              </a:rPr>
              <a:t>Column 6: Calculated based on data in columns 1 and 5.</a:t>
            </a:r>
            <a:r>
              <a:rPr lang="en-US" dirty="0" smtClean="0"/>
              <a:t> </a:t>
            </a:r>
            <a:endParaRPr lang="en-US" dirty="0"/>
          </a:p>
        </p:txBody>
      </p:sp>
      <p:sp>
        <p:nvSpPr>
          <p:cNvPr id="4" name="Slide Number Placeholder 3"/>
          <p:cNvSpPr>
            <a:spLocks noGrp="1"/>
          </p:cNvSpPr>
          <p:nvPr>
            <p:ph type="sldNum" sz="quarter" idx="10"/>
          </p:nvPr>
        </p:nvSpPr>
        <p:spPr/>
        <p:txBody>
          <a:bodyPr/>
          <a:lstStyle/>
          <a:p>
            <a:fld id="{AAAEBE68-D961-4E0B-A3F2-D4E4E3C011FE}" type="slidenum">
              <a:rPr lang="en-US" smtClean="0"/>
              <a:t>4</a:t>
            </a:fld>
            <a:endParaRPr lang="en-US"/>
          </a:p>
        </p:txBody>
      </p:sp>
    </p:spTree>
    <p:extLst>
      <p:ext uri="{BB962C8B-B14F-4D97-AF65-F5344CB8AC3E}">
        <p14:creationId xmlns:p14="http://schemas.microsoft.com/office/powerpoint/2010/main" val="5531023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Although the social burdens alone make this an important public health issue, there is also a steep economic cost HL in the form of disability, loss of days worked and the cost of devices to improve hearing. To better understand the progression of AHL I am going to describe mammalian auditory transduction  </a:t>
            </a:r>
            <a:endParaRPr lang="en-US" dirty="0"/>
          </a:p>
        </p:txBody>
      </p:sp>
      <p:sp>
        <p:nvSpPr>
          <p:cNvPr id="4" name="Slide Number Placeholder 3"/>
          <p:cNvSpPr>
            <a:spLocks noGrp="1"/>
          </p:cNvSpPr>
          <p:nvPr>
            <p:ph type="sldNum" sz="quarter" idx="10"/>
          </p:nvPr>
        </p:nvSpPr>
        <p:spPr/>
        <p:txBody>
          <a:bodyPr/>
          <a:lstStyle/>
          <a:p>
            <a:fld id="{AAAEBE68-D961-4E0B-A3F2-D4E4E3C011FE}" type="slidenum">
              <a:rPr lang="en-US" smtClean="0"/>
              <a:t>5</a:t>
            </a:fld>
            <a:endParaRPr lang="en-US"/>
          </a:p>
        </p:txBody>
      </p:sp>
    </p:spTree>
    <p:extLst>
      <p:ext uri="{BB962C8B-B14F-4D97-AF65-F5344CB8AC3E}">
        <p14:creationId xmlns:p14="http://schemas.microsoft.com/office/powerpoint/2010/main" val="1684022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Although the social burdens alone make this an important public health issue, there is also a steep economic cost HL in the form of disability, loss of days worked and the cost of devices to improve hearing. To better understand the progression of AHL I am going to describe mammalian auditory transduction  </a:t>
            </a:r>
            <a:endParaRPr lang="en-US" dirty="0"/>
          </a:p>
        </p:txBody>
      </p:sp>
      <p:sp>
        <p:nvSpPr>
          <p:cNvPr id="4" name="Slide Number Placeholder 3"/>
          <p:cNvSpPr>
            <a:spLocks noGrp="1"/>
          </p:cNvSpPr>
          <p:nvPr>
            <p:ph type="sldNum" sz="quarter" idx="10"/>
          </p:nvPr>
        </p:nvSpPr>
        <p:spPr/>
        <p:txBody>
          <a:bodyPr/>
          <a:lstStyle/>
          <a:p>
            <a:fld id="{AAAEBE68-D961-4E0B-A3F2-D4E4E3C011FE}" type="slidenum">
              <a:rPr lang="en-US" smtClean="0"/>
              <a:t>6</a:t>
            </a:fld>
            <a:endParaRPr lang="en-US"/>
          </a:p>
        </p:txBody>
      </p:sp>
    </p:spTree>
    <p:extLst>
      <p:ext uri="{BB962C8B-B14F-4D97-AF65-F5344CB8AC3E}">
        <p14:creationId xmlns:p14="http://schemas.microsoft.com/office/powerpoint/2010/main" val="5832826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Although the social burdens alone make this an important public health issue, there is also a steep economic cost HL in the form of disability, loss of days worked and the cost of devices to improve hearing. To better understand the progression of AHL I am going to describe mammalian auditory transduction  </a:t>
            </a:r>
            <a:endParaRPr lang="en-US" dirty="0"/>
          </a:p>
        </p:txBody>
      </p:sp>
      <p:sp>
        <p:nvSpPr>
          <p:cNvPr id="4" name="Slide Number Placeholder 3"/>
          <p:cNvSpPr>
            <a:spLocks noGrp="1"/>
          </p:cNvSpPr>
          <p:nvPr>
            <p:ph type="sldNum" sz="quarter" idx="10"/>
          </p:nvPr>
        </p:nvSpPr>
        <p:spPr/>
        <p:txBody>
          <a:bodyPr/>
          <a:lstStyle/>
          <a:p>
            <a:fld id="{AAAEBE68-D961-4E0B-A3F2-D4E4E3C011FE}" type="slidenum">
              <a:rPr lang="en-US" smtClean="0"/>
              <a:t>7</a:t>
            </a:fld>
            <a:endParaRPr lang="en-US"/>
          </a:p>
        </p:txBody>
      </p:sp>
    </p:spTree>
    <p:extLst>
      <p:ext uri="{BB962C8B-B14F-4D97-AF65-F5344CB8AC3E}">
        <p14:creationId xmlns:p14="http://schemas.microsoft.com/office/powerpoint/2010/main" val="15545034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Although the social burdens alone make this an important public health issue, there is also a steep economic cost HL in the form of disability, loss of days worked and the cost of devices to improve hearing. To better understand the progression of AHL I am going to describe mammalian auditory transduction  </a:t>
            </a:r>
            <a:endParaRPr lang="en-US" dirty="0"/>
          </a:p>
        </p:txBody>
      </p:sp>
      <p:sp>
        <p:nvSpPr>
          <p:cNvPr id="4" name="Slide Number Placeholder 3"/>
          <p:cNvSpPr>
            <a:spLocks noGrp="1"/>
          </p:cNvSpPr>
          <p:nvPr>
            <p:ph type="sldNum" sz="quarter" idx="10"/>
          </p:nvPr>
        </p:nvSpPr>
        <p:spPr/>
        <p:txBody>
          <a:bodyPr/>
          <a:lstStyle/>
          <a:p>
            <a:fld id="{AAAEBE68-D961-4E0B-A3F2-D4E4E3C011FE}" type="slidenum">
              <a:rPr lang="en-US" smtClean="0"/>
              <a:t>8</a:t>
            </a:fld>
            <a:endParaRPr lang="en-US"/>
          </a:p>
        </p:txBody>
      </p:sp>
    </p:spTree>
    <p:extLst>
      <p:ext uri="{BB962C8B-B14F-4D97-AF65-F5344CB8AC3E}">
        <p14:creationId xmlns:p14="http://schemas.microsoft.com/office/powerpoint/2010/main" val="9589399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Although the social burdens alone make this an important public health issue, there is also a steep economic cost HL in the form of disability, loss of days worked and the cost of devices to improve hearing. To better understand the progression of AHL I am going to describe mammalian auditory transduction  </a:t>
            </a:r>
            <a:endParaRPr lang="en-US" dirty="0"/>
          </a:p>
        </p:txBody>
      </p:sp>
      <p:sp>
        <p:nvSpPr>
          <p:cNvPr id="4" name="Slide Number Placeholder 3"/>
          <p:cNvSpPr>
            <a:spLocks noGrp="1"/>
          </p:cNvSpPr>
          <p:nvPr>
            <p:ph type="sldNum" sz="quarter" idx="10"/>
          </p:nvPr>
        </p:nvSpPr>
        <p:spPr/>
        <p:txBody>
          <a:bodyPr/>
          <a:lstStyle/>
          <a:p>
            <a:fld id="{AAAEBE68-D961-4E0B-A3F2-D4E4E3C011FE}" type="slidenum">
              <a:rPr lang="en-US" smtClean="0"/>
              <a:t>9</a:t>
            </a:fld>
            <a:endParaRPr lang="en-US"/>
          </a:p>
        </p:txBody>
      </p:sp>
    </p:spTree>
    <p:extLst>
      <p:ext uri="{BB962C8B-B14F-4D97-AF65-F5344CB8AC3E}">
        <p14:creationId xmlns:p14="http://schemas.microsoft.com/office/powerpoint/2010/main" val="28928821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0A75E8F-C24B-447D-96A1-31C42002591F}" type="datetime1">
              <a:rPr lang="en-US" smtClean="0"/>
              <a:t>10/24/2016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AA9353-7057-4321-962A-19CCFE7F7EC3}" type="slidenum">
              <a:rPr lang="en-US" smtClean="0"/>
              <a:t>‹#›</a:t>
            </a:fld>
            <a:endParaRPr lang="en-US"/>
          </a:p>
        </p:txBody>
      </p:sp>
    </p:spTree>
    <p:extLst>
      <p:ext uri="{BB962C8B-B14F-4D97-AF65-F5344CB8AC3E}">
        <p14:creationId xmlns:p14="http://schemas.microsoft.com/office/powerpoint/2010/main" val="380216487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04C51A1-517C-4859-8F2A-B2F9097A8FEF}" type="datetime1">
              <a:rPr lang="en-US" smtClean="0"/>
              <a:t>10/24/2016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AA9353-7057-4321-962A-19CCFE7F7EC3}" type="slidenum">
              <a:rPr lang="en-US" smtClean="0"/>
              <a:t>‹#›</a:t>
            </a:fld>
            <a:endParaRPr lang="en-US"/>
          </a:p>
        </p:txBody>
      </p:sp>
    </p:spTree>
    <p:extLst>
      <p:ext uri="{BB962C8B-B14F-4D97-AF65-F5344CB8AC3E}">
        <p14:creationId xmlns:p14="http://schemas.microsoft.com/office/powerpoint/2010/main" val="4834086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2AE8F77-5A50-4396-BB1F-33D5020DD64A}" type="datetime1">
              <a:rPr lang="en-US" smtClean="0"/>
              <a:t>10/24/2016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AA9353-7057-4321-962A-19CCFE7F7EC3}" type="slidenum">
              <a:rPr lang="en-US" smtClean="0"/>
              <a:t>‹#›</a:t>
            </a:fld>
            <a:endParaRPr lang="en-US"/>
          </a:p>
        </p:txBody>
      </p:sp>
    </p:spTree>
    <p:extLst>
      <p:ext uri="{BB962C8B-B14F-4D97-AF65-F5344CB8AC3E}">
        <p14:creationId xmlns:p14="http://schemas.microsoft.com/office/powerpoint/2010/main" val="37678415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1926425-3D45-42EB-8DB1-002CE5FB83F9}" type="datetime1">
              <a:rPr lang="en-US" smtClean="0"/>
              <a:t>10/24/2016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AA9353-7057-4321-962A-19CCFE7F7EC3}" type="slidenum">
              <a:rPr lang="en-US" smtClean="0"/>
              <a:t>‹#›</a:t>
            </a:fld>
            <a:endParaRPr lang="en-US"/>
          </a:p>
        </p:txBody>
      </p:sp>
    </p:spTree>
    <p:extLst>
      <p:ext uri="{BB962C8B-B14F-4D97-AF65-F5344CB8AC3E}">
        <p14:creationId xmlns:p14="http://schemas.microsoft.com/office/powerpoint/2010/main" val="229011373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B9216BA-A009-4F1F-9059-B8C1F6859737}" type="datetime1">
              <a:rPr lang="en-US" smtClean="0"/>
              <a:t>10/24/2016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AA9353-7057-4321-962A-19CCFE7F7EC3}" type="slidenum">
              <a:rPr lang="en-US" smtClean="0"/>
              <a:t>‹#›</a:t>
            </a:fld>
            <a:endParaRPr lang="en-US"/>
          </a:p>
        </p:txBody>
      </p:sp>
    </p:spTree>
    <p:extLst>
      <p:ext uri="{BB962C8B-B14F-4D97-AF65-F5344CB8AC3E}">
        <p14:creationId xmlns:p14="http://schemas.microsoft.com/office/powerpoint/2010/main" val="33769795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51D6798-3E24-4777-9B1C-D7F80C1DF7E0}" type="datetime1">
              <a:rPr lang="en-US" smtClean="0"/>
              <a:t>10/24/2016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AA9353-7057-4321-962A-19CCFE7F7EC3}" type="slidenum">
              <a:rPr lang="en-US" smtClean="0"/>
              <a:t>‹#›</a:t>
            </a:fld>
            <a:endParaRPr lang="en-US"/>
          </a:p>
        </p:txBody>
      </p:sp>
    </p:spTree>
    <p:extLst>
      <p:ext uri="{BB962C8B-B14F-4D97-AF65-F5344CB8AC3E}">
        <p14:creationId xmlns:p14="http://schemas.microsoft.com/office/powerpoint/2010/main" val="13986061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E261A3F-8AF3-4F33-B322-D4E1187B22DA}" type="datetime1">
              <a:rPr lang="en-US" smtClean="0"/>
              <a:t>10/24/2016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AAA9353-7057-4321-962A-19CCFE7F7EC3}" type="slidenum">
              <a:rPr lang="en-US" smtClean="0"/>
              <a:t>‹#›</a:t>
            </a:fld>
            <a:endParaRPr lang="en-US"/>
          </a:p>
        </p:txBody>
      </p:sp>
    </p:spTree>
    <p:extLst>
      <p:ext uri="{BB962C8B-B14F-4D97-AF65-F5344CB8AC3E}">
        <p14:creationId xmlns:p14="http://schemas.microsoft.com/office/powerpoint/2010/main" val="2618000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C158CFC-4140-49D0-80DF-E2C9573F7735}" type="datetime1">
              <a:rPr lang="en-US" smtClean="0"/>
              <a:t>10/24/2016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AAA9353-7057-4321-962A-19CCFE7F7EC3}" type="slidenum">
              <a:rPr lang="en-US" smtClean="0"/>
              <a:t>‹#›</a:t>
            </a:fld>
            <a:endParaRPr lang="en-US"/>
          </a:p>
        </p:txBody>
      </p:sp>
    </p:spTree>
    <p:extLst>
      <p:ext uri="{BB962C8B-B14F-4D97-AF65-F5344CB8AC3E}">
        <p14:creationId xmlns:p14="http://schemas.microsoft.com/office/powerpoint/2010/main" val="21146484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5D8527-21D3-40E8-9385-80AA89544119}" type="datetime1">
              <a:rPr lang="en-US" smtClean="0"/>
              <a:t>10/24/2016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AAA9353-7057-4321-962A-19CCFE7F7EC3}" type="slidenum">
              <a:rPr lang="en-US" smtClean="0"/>
              <a:t>‹#›</a:t>
            </a:fld>
            <a:endParaRPr lang="en-US"/>
          </a:p>
        </p:txBody>
      </p:sp>
    </p:spTree>
    <p:extLst>
      <p:ext uri="{BB962C8B-B14F-4D97-AF65-F5344CB8AC3E}">
        <p14:creationId xmlns:p14="http://schemas.microsoft.com/office/powerpoint/2010/main" val="24569996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CB2517E-4DB6-4375-9EEA-7D5D0BC0B040}" type="datetime1">
              <a:rPr lang="en-US" smtClean="0"/>
              <a:t>10/24/2016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AA9353-7057-4321-962A-19CCFE7F7EC3}" type="slidenum">
              <a:rPr lang="en-US" smtClean="0"/>
              <a:t>‹#›</a:t>
            </a:fld>
            <a:endParaRPr lang="en-US"/>
          </a:p>
        </p:txBody>
      </p:sp>
    </p:spTree>
    <p:extLst>
      <p:ext uri="{BB962C8B-B14F-4D97-AF65-F5344CB8AC3E}">
        <p14:creationId xmlns:p14="http://schemas.microsoft.com/office/powerpoint/2010/main" val="34581636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5F480DC-3962-4FBE-A09A-2F32367D0F38}" type="datetime1">
              <a:rPr lang="en-US" smtClean="0"/>
              <a:t>10/24/2016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AA9353-7057-4321-962A-19CCFE7F7EC3}" type="slidenum">
              <a:rPr lang="en-US" smtClean="0"/>
              <a:t>‹#›</a:t>
            </a:fld>
            <a:endParaRPr lang="en-US"/>
          </a:p>
        </p:txBody>
      </p:sp>
    </p:spTree>
    <p:extLst>
      <p:ext uri="{BB962C8B-B14F-4D97-AF65-F5344CB8AC3E}">
        <p14:creationId xmlns:p14="http://schemas.microsoft.com/office/powerpoint/2010/main" val="37957932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224D1B-CF11-4DF7-9CDD-D0C9D30BD2A1}" type="datetime1">
              <a:rPr lang="en-US" smtClean="0"/>
              <a:t>10/24/2016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AA9353-7057-4321-962A-19CCFE7F7EC3}" type="slidenum">
              <a:rPr lang="en-US" smtClean="0"/>
              <a:t>‹#›</a:t>
            </a:fld>
            <a:endParaRPr lang="en-US"/>
          </a:p>
        </p:txBody>
      </p:sp>
    </p:spTree>
    <p:extLst>
      <p:ext uri="{BB962C8B-B14F-4D97-AF65-F5344CB8AC3E}">
        <p14:creationId xmlns:p14="http://schemas.microsoft.com/office/powerpoint/2010/main" val="17591930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r="6202"/>
          <a:stretch/>
        </p:blipFill>
        <p:spPr>
          <a:xfrm>
            <a:off x="0" y="0"/>
            <a:ext cx="9144000" cy="4267199"/>
          </a:xfrm>
          <a:prstGeom prst="rect">
            <a:avLst/>
          </a:prstGeom>
        </p:spPr>
      </p:pic>
      <p:sp>
        <p:nvSpPr>
          <p:cNvPr id="4" name="Rectangle 3"/>
          <p:cNvSpPr/>
          <p:nvPr/>
        </p:nvSpPr>
        <p:spPr>
          <a:xfrm>
            <a:off x="0" y="3482975"/>
            <a:ext cx="9144000" cy="3375025"/>
          </a:xfrm>
          <a:prstGeom prst="rect">
            <a:avLst/>
          </a:prstGeom>
          <a:solidFill>
            <a:srgbClr val="3104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0" y="3863975"/>
            <a:ext cx="9144000" cy="1089025"/>
          </a:xfrm>
          <a:solidFill>
            <a:srgbClr val="310403"/>
          </a:solidFill>
        </p:spPr>
        <p:txBody>
          <a:bodyPr>
            <a:noAutofit/>
          </a:bodyPr>
          <a:lstStyle/>
          <a:p>
            <a:r>
              <a:rPr lang="en-US" sz="3200" dirty="0" smtClean="0">
                <a:solidFill>
                  <a:schemeClr val="bg1"/>
                </a:solidFill>
              </a:rPr>
              <a:t>Modeling </a:t>
            </a:r>
            <a:r>
              <a:rPr lang="en-US" sz="3200" dirty="0" smtClean="0">
                <a:solidFill>
                  <a:schemeClr val="bg1"/>
                </a:solidFill>
              </a:rPr>
              <a:t>Maternal Mortality </a:t>
            </a:r>
            <a:r>
              <a:rPr lang="en-US" sz="3200" dirty="0" smtClean="0">
                <a:solidFill>
                  <a:schemeClr val="bg1"/>
                </a:solidFill>
              </a:rPr>
              <a:t>Rates (MMR):</a:t>
            </a:r>
            <a:br>
              <a:rPr lang="en-US" sz="3200" dirty="0" smtClean="0">
                <a:solidFill>
                  <a:schemeClr val="bg1"/>
                </a:solidFill>
              </a:rPr>
            </a:br>
            <a:r>
              <a:rPr lang="en-US" sz="3200" dirty="0" smtClean="0">
                <a:solidFill>
                  <a:schemeClr val="bg1"/>
                </a:solidFill>
              </a:rPr>
              <a:t>How are we Failing Mothers?</a:t>
            </a:r>
            <a:endParaRPr lang="en-US" sz="3200" dirty="0">
              <a:solidFill>
                <a:schemeClr val="bg1"/>
              </a:solidFill>
            </a:endParaRPr>
          </a:p>
        </p:txBody>
      </p:sp>
      <p:sp>
        <p:nvSpPr>
          <p:cNvPr id="3" name="Subtitle 2"/>
          <p:cNvSpPr>
            <a:spLocks noGrp="1"/>
          </p:cNvSpPr>
          <p:nvPr>
            <p:ph type="subTitle" idx="1"/>
          </p:nvPr>
        </p:nvSpPr>
        <p:spPr>
          <a:xfrm>
            <a:off x="0" y="4953000"/>
            <a:ext cx="9144000" cy="1905000"/>
          </a:xfrm>
          <a:solidFill>
            <a:srgbClr val="310403"/>
          </a:solidFill>
        </p:spPr>
        <p:txBody>
          <a:bodyPr>
            <a:normAutofit fontScale="92500" lnSpcReduction="10000"/>
          </a:bodyPr>
          <a:lstStyle/>
          <a:p>
            <a:endParaRPr lang="en-US" dirty="0" smtClean="0">
              <a:solidFill>
                <a:schemeClr val="tx1"/>
              </a:solidFill>
              <a:latin typeface="+mj-lt"/>
            </a:endParaRPr>
          </a:p>
          <a:p>
            <a:endParaRPr lang="en-US" dirty="0" smtClean="0">
              <a:solidFill>
                <a:schemeClr val="tx1"/>
              </a:solidFill>
              <a:latin typeface="+mj-lt"/>
            </a:endParaRPr>
          </a:p>
          <a:p>
            <a:r>
              <a:rPr lang="en-US" sz="2600" dirty="0" smtClean="0">
                <a:solidFill>
                  <a:schemeClr val="bg1"/>
                </a:solidFill>
                <a:latin typeface="+mj-lt"/>
              </a:rPr>
              <a:t>Rebecca Minich</a:t>
            </a:r>
          </a:p>
          <a:p>
            <a:r>
              <a:rPr lang="en-US" sz="2600" dirty="0" smtClean="0">
                <a:solidFill>
                  <a:schemeClr val="bg1"/>
                </a:solidFill>
                <a:latin typeface="+mj-lt"/>
              </a:rPr>
              <a:t>10.27.16</a:t>
            </a:r>
          </a:p>
        </p:txBody>
      </p:sp>
    </p:spTree>
    <p:extLst>
      <p:ext uri="{BB962C8B-B14F-4D97-AF65-F5344CB8AC3E}">
        <p14:creationId xmlns:p14="http://schemas.microsoft.com/office/powerpoint/2010/main" val="24579675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89038"/>
          </a:xfrm>
          <a:solidFill>
            <a:srgbClr val="310403"/>
          </a:solidFill>
        </p:spPr>
        <p:txBody>
          <a:bodyPr>
            <a:normAutofit/>
          </a:bodyPr>
          <a:lstStyle/>
          <a:p>
            <a:r>
              <a:rPr lang="en-US" sz="4000" dirty="0" smtClean="0">
                <a:solidFill>
                  <a:schemeClr val="bg1"/>
                </a:solidFill>
              </a:rPr>
              <a:t>The Problem</a:t>
            </a:r>
            <a:endParaRPr lang="en-US" sz="4000" dirty="0">
              <a:solidFill>
                <a:schemeClr val="bg1"/>
              </a:solidFill>
            </a:endParaRPr>
          </a:p>
        </p:txBody>
      </p:sp>
      <p:pic>
        <p:nvPicPr>
          <p:cNvPr id="9" name="Content Placeholder 8"/>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0020300" y="4211637"/>
            <a:ext cx="5376736" cy="2646363"/>
          </a:xfrm>
        </p:spPr>
      </p:pic>
      <p:grpSp>
        <p:nvGrpSpPr>
          <p:cNvPr id="13" name="Group 12"/>
          <p:cNvGrpSpPr/>
          <p:nvPr/>
        </p:nvGrpSpPr>
        <p:grpSpPr>
          <a:xfrm>
            <a:off x="31503" y="1231145"/>
            <a:ext cx="9112497" cy="5617890"/>
            <a:chOff x="31503" y="1231145"/>
            <a:chExt cx="9112497" cy="5617890"/>
          </a:xfrm>
        </p:grpSpPr>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l="34521" t="213" r="19787" b="-213"/>
            <a:stretch/>
          </p:blipFill>
          <p:spPr>
            <a:xfrm>
              <a:off x="6126480" y="1231145"/>
              <a:ext cx="3017520" cy="5617890"/>
            </a:xfrm>
            <a:prstGeom prst="rect">
              <a:avLst/>
            </a:prstGeom>
          </p:spPr>
        </p:pic>
        <p:pic>
          <p:nvPicPr>
            <p:cNvPr id="5" name="Picture 4"/>
            <p:cNvPicPr>
              <a:picLocks noChangeAspect="1"/>
            </p:cNvPicPr>
            <p:nvPr/>
          </p:nvPicPr>
          <p:blipFill rotWithShape="1">
            <a:blip r:embed="rId5" cstate="print">
              <a:extLst>
                <a:ext uri="{28A0092B-C50C-407E-A947-70E740481C1C}">
                  <a14:useLocalDpi xmlns:a14="http://schemas.microsoft.com/office/drawing/2010/main" val="0"/>
                </a:ext>
              </a:extLst>
            </a:blip>
            <a:srcRect l="23277" t="213" r="35573" b="-213"/>
            <a:stretch/>
          </p:blipFill>
          <p:spPr>
            <a:xfrm>
              <a:off x="3078480" y="1231145"/>
              <a:ext cx="3017520" cy="5617890"/>
            </a:xfrm>
            <a:prstGeom prst="rect">
              <a:avLst/>
            </a:prstGeom>
          </p:spPr>
        </p:pic>
        <p:pic>
          <p:nvPicPr>
            <p:cNvPr id="11" name="Picture 10"/>
            <p:cNvPicPr>
              <a:picLocks noChangeAspect="1"/>
            </p:cNvPicPr>
            <p:nvPr/>
          </p:nvPicPr>
          <p:blipFill rotWithShape="1">
            <a:blip r:embed="rId6" cstate="print">
              <a:extLst>
                <a:ext uri="{28A0092B-C50C-407E-A947-70E740481C1C}">
                  <a14:useLocalDpi xmlns:a14="http://schemas.microsoft.com/office/drawing/2010/main" val="0"/>
                </a:ext>
              </a:extLst>
            </a:blip>
            <a:srcRect l="14609" r="34773"/>
            <a:stretch/>
          </p:blipFill>
          <p:spPr>
            <a:xfrm>
              <a:off x="31503" y="1231145"/>
              <a:ext cx="3016497" cy="5572309"/>
            </a:xfrm>
            <a:prstGeom prst="rect">
              <a:avLst/>
            </a:prstGeom>
          </p:spPr>
        </p:pic>
        <p:sp>
          <p:nvSpPr>
            <p:cNvPr id="12" name="Rectangle 11"/>
            <p:cNvSpPr/>
            <p:nvPr/>
          </p:nvSpPr>
          <p:spPr>
            <a:xfrm>
              <a:off x="3390900" y="6279021"/>
              <a:ext cx="2362200" cy="369332"/>
            </a:xfrm>
            <a:prstGeom prst="rect">
              <a:avLst/>
            </a:prstGeom>
            <a:solidFill>
              <a:srgbClr val="310403">
                <a:alpha val="70000"/>
              </a:srgbClr>
            </a:solidFill>
          </p:spPr>
          <p:txBody>
            <a:bodyPr wrap="square">
              <a:spAutoFit/>
            </a:bodyPr>
            <a:lstStyle/>
            <a:p>
              <a:pPr algn="ctr"/>
              <a:r>
                <a:rPr lang="en-US" dirty="0" smtClean="0">
                  <a:solidFill>
                    <a:schemeClr val="bg1"/>
                  </a:solidFill>
                </a:rPr>
                <a:t>India: 174</a:t>
              </a:r>
            </a:p>
          </p:txBody>
        </p:sp>
      </p:grpSp>
      <p:sp>
        <p:nvSpPr>
          <p:cNvPr id="14" name="Rectangle 13"/>
          <p:cNvSpPr/>
          <p:nvPr/>
        </p:nvSpPr>
        <p:spPr>
          <a:xfrm>
            <a:off x="6454140" y="6279021"/>
            <a:ext cx="2362200" cy="369332"/>
          </a:xfrm>
          <a:prstGeom prst="rect">
            <a:avLst/>
          </a:prstGeom>
          <a:solidFill>
            <a:srgbClr val="310403">
              <a:alpha val="70000"/>
            </a:srgbClr>
          </a:solidFill>
        </p:spPr>
        <p:txBody>
          <a:bodyPr wrap="square">
            <a:spAutoFit/>
          </a:bodyPr>
          <a:lstStyle/>
          <a:p>
            <a:pPr algn="ctr"/>
            <a:r>
              <a:rPr lang="en-US" dirty="0" smtClean="0">
                <a:solidFill>
                  <a:schemeClr val="bg1"/>
                </a:solidFill>
              </a:rPr>
              <a:t>Sierra Leone: 1360</a:t>
            </a:r>
          </a:p>
        </p:txBody>
      </p:sp>
      <p:sp>
        <p:nvSpPr>
          <p:cNvPr id="15" name="Rectangle 14"/>
          <p:cNvSpPr/>
          <p:nvPr/>
        </p:nvSpPr>
        <p:spPr>
          <a:xfrm>
            <a:off x="302260" y="6279021"/>
            <a:ext cx="2362200" cy="369332"/>
          </a:xfrm>
          <a:prstGeom prst="rect">
            <a:avLst/>
          </a:prstGeom>
          <a:solidFill>
            <a:srgbClr val="310403">
              <a:alpha val="70000"/>
            </a:srgbClr>
          </a:solidFill>
        </p:spPr>
        <p:txBody>
          <a:bodyPr wrap="square">
            <a:spAutoFit/>
          </a:bodyPr>
          <a:lstStyle/>
          <a:p>
            <a:pPr algn="ctr"/>
            <a:r>
              <a:rPr lang="en-US" dirty="0" smtClean="0">
                <a:solidFill>
                  <a:schemeClr val="bg1"/>
                </a:solidFill>
              </a:rPr>
              <a:t>Finland: 3</a:t>
            </a:r>
          </a:p>
        </p:txBody>
      </p:sp>
    </p:spTree>
    <p:extLst>
      <p:ext uri="{BB962C8B-B14F-4D97-AF65-F5344CB8AC3E}">
        <p14:creationId xmlns:p14="http://schemas.microsoft.com/office/powerpoint/2010/main" val="17420633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r="18017" b="22983"/>
          <a:stretch/>
        </p:blipFill>
        <p:spPr>
          <a:xfrm>
            <a:off x="0" y="1187823"/>
            <a:ext cx="9144000" cy="5670177"/>
          </a:xfrm>
          <a:prstGeom prst="rect">
            <a:avLst/>
          </a:prstGeom>
        </p:spPr>
      </p:pic>
      <p:sp>
        <p:nvSpPr>
          <p:cNvPr id="3" name="Content Placeholder 2"/>
          <p:cNvSpPr>
            <a:spLocks noGrp="1"/>
          </p:cNvSpPr>
          <p:nvPr>
            <p:ph idx="1"/>
          </p:nvPr>
        </p:nvSpPr>
        <p:spPr>
          <a:xfrm>
            <a:off x="-4191000" y="1188720"/>
            <a:ext cx="3200400" cy="2422842"/>
          </a:xfrm>
        </p:spPr>
        <p:txBody>
          <a:bodyPr>
            <a:normAutofit/>
          </a:bodyPr>
          <a:lstStyle/>
          <a:p>
            <a:pPr marL="0" indent="0">
              <a:buNone/>
            </a:pPr>
            <a:endParaRPr lang="en-US" sz="2400" dirty="0"/>
          </a:p>
        </p:txBody>
      </p:sp>
      <p:sp>
        <p:nvSpPr>
          <p:cNvPr id="9" name="Title 1"/>
          <p:cNvSpPr txBox="1">
            <a:spLocks/>
          </p:cNvSpPr>
          <p:nvPr/>
        </p:nvSpPr>
        <p:spPr>
          <a:xfrm>
            <a:off x="0" y="0"/>
            <a:ext cx="9144000" cy="1188720"/>
          </a:xfrm>
          <a:prstGeom prst="rect">
            <a:avLst/>
          </a:prstGeom>
          <a:solidFill>
            <a:srgbClr val="310403"/>
          </a:solidFill>
        </p:spPr>
        <p:txBody>
          <a:bodyPr vert="horz" lIns="91440" tIns="45720" rIns="91440" bIns="4572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smtClean="0">
                <a:solidFill>
                  <a:schemeClr val="bg1"/>
                </a:solidFill>
              </a:rPr>
              <a:t>What factors contribute </a:t>
            </a:r>
            <a:r>
              <a:rPr lang="en-US" sz="4000" dirty="0">
                <a:solidFill>
                  <a:schemeClr val="bg1"/>
                </a:solidFill>
              </a:rPr>
              <a:t>to </a:t>
            </a:r>
            <a:r>
              <a:rPr lang="en-US" sz="4000" dirty="0" smtClean="0">
                <a:solidFill>
                  <a:schemeClr val="bg1"/>
                </a:solidFill>
              </a:rPr>
              <a:t>global </a:t>
            </a:r>
            <a:r>
              <a:rPr lang="en-US" sz="4000" dirty="0" smtClean="0">
                <a:solidFill>
                  <a:schemeClr val="bg1"/>
                </a:solidFill>
              </a:rPr>
              <a:t>MMR? </a:t>
            </a:r>
            <a:endParaRPr lang="en-US" sz="4000" dirty="0">
              <a:solidFill>
                <a:schemeClr val="bg1"/>
              </a:solidFill>
            </a:endParaRPr>
          </a:p>
        </p:txBody>
      </p:sp>
      <p:sp>
        <p:nvSpPr>
          <p:cNvPr id="6" name="Rectangle 5"/>
          <p:cNvSpPr/>
          <p:nvPr/>
        </p:nvSpPr>
        <p:spPr>
          <a:xfrm>
            <a:off x="228600" y="3505200"/>
            <a:ext cx="5943600" cy="1938992"/>
          </a:xfrm>
          <a:prstGeom prst="rect">
            <a:avLst/>
          </a:prstGeom>
          <a:solidFill>
            <a:srgbClr val="310403">
              <a:alpha val="80000"/>
            </a:srgbClr>
          </a:solidFill>
        </p:spPr>
        <p:txBody>
          <a:bodyPr wrap="square">
            <a:spAutoFit/>
          </a:bodyPr>
          <a:lstStyle/>
          <a:p>
            <a:pPr marL="457200" indent="-457200"/>
            <a:r>
              <a:rPr lang="en-US" sz="2400" dirty="0">
                <a:solidFill>
                  <a:schemeClr val="bg1"/>
                </a:solidFill>
              </a:rPr>
              <a:t>I</a:t>
            </a:r>
            <a:r>
              <a:rPr lang="en-US" sz="2400" dirty="0" smtClean="0">
                <a:solidFill>
                  <a:schemeClr val="bg1"/>
                </a:solidFill>
              </a:rPr>
              <a:t>nterventions focus on providing: </a:t>
            </a:r>
          </a:p>
          <a:p>
            <a:pPr marL="457200" indent="-342900">
              <a:buAutoNum type="arabicPeriod"/>
            </a:pPr>
            <a:r>
              <a:rPr lang="en-US" sz="2400" dirty="0" smtClean="0">
                <a:solidFill>
                  <a:schemeClr val="bg1"/>
                </a:solidFill>
              </a:rPr>
              <a:t>Access to prenatal care </a:t>
            </a:r>
          </a:p>
          <a:p>
            <a:pPr marL="457200" indent="-342900">
              <a:buAutoNum type="arabicPeriod"/>
            </a:pPr>
            <a:r>
              <a:rPr lang="en-US" sz="2400" dirty="0" smtClean="0">
                <a:solidFill>
                  <a:schemeClr val="bg1"/>
                </a:solidFill>
              </a:rPr>
              <a:t>Labor/delivery education</a:t>
            </a:r>
          </a:p>
          <a:p>
            <a:pPr marL="457200" indent="-342900">
              <a:buAutoNum type="arabicPeriod"/>
            </a:pPr>
            <a:r>
              <a:rPr lang="en-US" sz="2400" dirty="0" smtClean="0">
                <a:solidFill>
                  <a:schemeClr val="bg1"/>
                </a:solidFill>
              </a:rPr>
              <a:t>Births attended by skilled professionals</a:t>
            </a:r>
          </a:p>
          <a:p>
            <a:pPr marL="457200" indent="-342900">
              <a:buAutoNum type="arabicPeriod"/>
            </a:pPr>
            <a:r>
              <a:rPr lang="en-US" sz="2400" dirty="0" smtClean="0">
                <a:solidFill>
                  <a:schemeClr val="bg1"/>
                </a:solidFill>
              </a:rPr>
              <a:t>Emergency care for complications</a:t>
            </a:r>
          </a:p>
        </p:txBody>
      </p:sp>
    </p:spTree>
    <p:extLst>
      <p:ext uri="{BB962C8B-B14F-4D97-AF65-F5344CB8AC3E}">
        <p14:creationId xmlns:p14="http://schemas.microsoft.com/office/powerpoint/2010/main" val="19458724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88720"/>
          </a:xfrm>
          <a:solidFill>
            <a:srgbClr val="310403"/>
          </a:solidFill>
        </p:spPr>
        <p:txBody>
          <a:bodyPr>
            <a:normAutofit/>
          </a:bodyPr>
          <a:lstStyle/>
          <a:p>
            <a:r>
              <a:rPr lang="en-US" sz="3900" dirty="0">
                <a:solidFill>
                  <a:schemeClr val="bg1"/>
                </a:solidFill>
              </a:rPr>
              <a:t>Could other factors contribute to MMR? </a:t>
            </a:r>
            <a:endParaRPr lang="en-US" sz="3900" dirty="0">
              <a:solidFill>
                <a:schemeClr val="bg1"/>
              </a:solidFill>
            </a:endParaRPr>
          </a:p>
        </p:txBody>
      </p:sp>
      <p:pic>
        <p:nvPicPr>
          <p:cNvPr id="3" name="Picture 2"/>
          <p:cNvPicPr>
            <a:picLocks noChangeAspect="1"/>
          </p:cNvPicPr>
          <p:nvPr/>
        </p:nvPicPr>
        <p:blipFill rotWithShape="1">
          <a:blip r:embed="rId3"/>
          <a:srcRect l="42381" t="8812" r="45238" b="84851"/>
          <a:stretch/>
        </p:blipFill>
        <p:spPr>
          <a:xfrm>
            <a:off x="6248400" y="2438400"/>
            <a:ext cx="2413000" cy="814034"/>
          </a:xfrm>
          <a:prstGeom prst="rect">
            <a:avLst/>
          </a:prstGeom>
        </p:spPr>
      </p:pic>
      <p:pic>
        <p:nvPicPr>
          <p:cNvPr id="4" name="Picture 3"/>
          <p:cNvPicPr>
            <a:picLocks noChangeAspect="1"/>
          </p:cNvPicPr>
          <p:nvPr/>
        </p:nvPicPr>
        <p:blipFill rotWithShape="1">
          <a:blip r:embed="rId4"/>
          <a:srcRect l="41905" t="9604" r="41428" b="79307"/>
          <a:stretch/>
        </p:blipFill>
        <p:spPr>
          <a:xfrm>
            <a:off x="6108700" y="3303852"/>
            <a:ext cx="2667000" cy="1066800"/>
          </a:xfrm>
          <a:prstGeom prst="rect">
            <a:avLst/>
          </a:prstGeom>
        </p:spPr>
      </p:pic>
      <p:pic>
        <p:nvPicPr>
          <p:cNvPr id="5" name="Picture 4"/>
          <p:cNvPicPr>
            <a:picLocks noChangeAspect="1"/>
          </p:cNvPicPr>
          <p:nvPr/>
        </p:nvPicPr>
        <p:blipFill rotWithShape="1">
          <a:blip r:embed="rId5"/>
          <a:srcRect l="20477" t="8020" r="69047" b="78515"/>
          <a:stretch/>
        </p:blipFill>
        <p:spPr>
          <a:xfrm>
            <a:off x="7518400" y="4419600"/>
            <a:ext cx="1143000" cy="1132152"/>
          </a:xfrm>
          <a:prstGeom prst="rect">
            <a:avLst/>
          </a:prstGeom>
        </p:spPr>
      </p:pic>
      <p:pic>
        <p:nvPicPr>
          <p:cNvPr id="7" name="Picture 6"/>
          <p:cNvPicPr>
            <a:picLocks noChangeAspect="1"/>
          </p:cNvPicPr>
          <p:nvPr/>
        </p:nvPicPr>
        <p:blipFill>
          <a:blip r:embed="rId6"/>
          <a:stretch>
            <a:fillRect/>
          </a:stretch>
        </p:blipFill>
        <p:spPr>
          <a:xfrm>
            <a:off x="6248400" y="4419600"/>
            <a:ext cx="1193800" cy="1132152"/>
          </a:xfrm>
          <a:prstGeom prst="rect">
            <a:avLst/>
          </a:prstGeom>
        </p:spPr>
      </p:pic>
      <p:sp>
        <p:nvSpPr>
          <p:cNvPr id="10" name="Rectangle 9"/>
          <p:cNvSpPr/>
          <p:nvPr/>
        </p:nvSpPr>
        <p:spPr>
          <a:xfrm>
            <a:off x="152400" y="1404927"/>
            <a:ext cx="5880100" cy="461665"/>
          </a:xfrm>
          <a:prstGeom prst="rect">
            <a:avLst/>
          </a:prstGeom>
          <a:solidFill>
            <a:srgbClr val="310403">
              <a:alpha val="80000"/>
            </a:srgbClr>
          </a:solidFill>
        </p:spPr>
        <p:txBody>
          <a:bodyPr wrap="square">
            <a:spAutoFit/>
          </a:bodyPr>
          <a:lstStyle/>
          <a:p>
            <a:pPr marL="114300" algn="ctr"/>
            <a:r>
              <a:rPr lang="en-US" sz="2400" dirty="0" smtClean="0">
                <a:solidFill>
                  <a:schemeClr val="bg1"/>
                </a:solidFill>
              </a:rPr>
              <a:t>Data gathered so far</a:t>
            </a:r>
          </a:p>
        </p:txBody>
      </p:sp>
      <p:sp>
        <p:nvSpPr>
          <p:cNvPr id="13" name="Rectangle 12"/>
          <p:cNvSpPr/>
          <p:nvPr/>
        </p:nvSpPr>
        <p:spPr>
          <a:xfrm>
            <a:off x="139700" y="2057400"/>
            <a:ext cx="5892800" cy="4524315"/>
          </a:xfrm>
          <a:prstGeom prst="rect">
            <a:avLst/>
          </a:prstGeom>
          <a:solidFill>
            <a:srgbClr val="631818">
              <a:alpha val="14000"/>
            </a:srgbClr>
          </a:solidFill>
        </p:spPr>
        <p:txBody>
          <a:bodyPr wrap="square">
            <a:spAutoFit/>
          </a:bodyPr>
          <a:lstStyle/>
          <a:p>
            <a:pPr marL="114300"/>
            <a:endParaRPr lang="en-US" sz="2400" dirty="0"/>
          </a:p>
          <a:p>
            <a:pPr marL="457200" indent="-342900">
              <a:buAutoNum type="arabicPeriod"/>
            </a:pPr>
            <a:r>
              <a:rPr lang="en-US" sz="2400" dirty="0"/>
              <a:t>Human development index: (life expectancy, education, GDP-PPP, </a:t>
            </a:r>
            <a:r>
              <a:rPr lang="en-US" sz="2400" dirty="0" err="1"/>
              <a:t>etc</a:t>
            </a:r>
            <a:r>
              <a:rPr lang="en-US" sz="2400" dirty="0"/>
              <a:t>)</a:t>
            </a:r>
          </a:p>
          <a:p>
            <a:pPr marL="457200" indent="-342900">
              <a:buAutoNum type="arabicPeriod"/>
            </a:pPr>
            <a:r>
              <a:rPr lang="en-US" sz="2400" dirty="0"/>
              <a:t>MMR</a:t>
            </a:r>
          </a:p>
          <a:p>
            <a:pPr marL="457200" indent="-342900">
              <a:buAutoNum type="arabicPeriod"/>
            </a:pPr>
            <a:r>
              <a:rPr lang="en-US" sz="2400" dirty="0"/>
              <a:t>Abortion restrictions scale </a:t>
            </a:r>
          </a:p>
          <a:p>
            <a:pPr marL="457200" indent="-342900">
              <a:buAutoNum type="arabicPeriod"/>
            </a:pPr>
            <a:r>
              <a:rPr lang="en-US" sz="2400" dirty="0"/>
              <a:t>Birth attended by skilled professional </a:t>
            </a:r>
          </a:p>
          <a:p>
            <a:pPr marL="457200" indent="-342900">
              <a:buAutoNum type="arabicPeriod"/>
            </a:pPr>
            <a:r>
              <a:rPr lang="en-US" sz="2400" dirty="0"/>
              <a:t>Prenatal care </a:t>
            </a:r>
          </a:p>
          <a:p>
            <a:pPr marL="457200" indent="-342900">
              <a:buAutoNum type="arabicPeriod"/>
            </a:pPr>
            <a:r>
              <a:rPr lang="en-US" sz="2400" dirty="0"/>
              <a:t>Adolescent birth rates</a:t>
            </a:r>
          </a:p>
          <a:p>
            <a:pPr marL="457200" indent="-342900">
              <a:buAutoNum type="arabicPeriod"/>
            </a:pPr>
            <a:r>
              <a:rPr lang="en-US" sz="2400" dirty="0"/>
              <a:t>Child death and survival </a:t>
            </a:r>
          </a:p>
          <a:p>
            <a:pPr marL="457200" indent="-342900">
              <a:buAutoNum type="arabicPeriod"/>
            </a:pPr>
            <a:r>
              <a:rPr lang="en-US" sz="2400" dirty="0"/>
              <a:t>Access to, and cost of prescription medications</a:t>
            </a:r>
          </a:p>
          <a:p>
            <a:endParaRPr lang="en-US" sz="2400" dirty="0" smtClean="0"/>
          </a:p>
        </p:txBody>
      </p:sp>
    </p:spTree>
    <p:extLst>
      <p:ext uri="{BB962C8B-B14F-4D97-AF65-F5344CB8AC3E}">
        <p14:creationId xmlns:p14="http://schemas.microsoft.com/office/powerpoint/2010/main" val="6086180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88720"/>
          </a:xfrm>
          <a:solidFill>
            <a:srgbClr val="310403"/>
          </a:solidFill>
        </p:spPr>
        <p:txBody>
          <a:bodyPr>
            <a:normAutofit fontScale="90000"/>
          </a:bodyPr>
          <a:lstStyle/>
          <a:p>
            <a:r>
              <a:rPr lang="en-US" sz="4000" dirty="0" smtClean="0">
                <a:solidFill>
                  <a:schemeClr val="bg1"/>
                </a:solidFill>
              </a:rPr>
              <a:t>Which </a:t>
            </a:r>
            <a:r>
              <a:rPr lang="en-US" sz="4000" dirty="0">
                <a:solidFill>
                  <a:schemeClr val="bg1"/>
                </a:solidFill>
              </a:rPr>
              <a:t>areas of the data have you cleaned, and which areas still need cleaning?</a:t>
            </a:r>
          </a:p>
        </p:txBody>
      </p:sp>
      <p:sp>
        <p:nvSpPr>
          <p:cNvPr id="4" name="Rectangle 3"/>
          <p:cNvSpPr/>
          <p:nvPr/>
        </p:nvSpPr>
        <p:spPr>
          <a:xfrm>
            <a:off x="304800" y="2057400"/>
            <a:ext cx="4114800" cy="4524315"/>
          </a:xfrm>
          <a:prstGeom prst="rect">
            <a:avLst/>
          </a:prstGeom>
          <a:solidFill>
            <a:srgbClr val="631818">
              <a:alpha val="14000"/>
            </a:srgbClr>
          </a:solidFill>
        </p:spPr>
        <p:txBody>
          <a:bodyPr wrap="square">
            <a:spAutoFit/>
          </a:bodyPr>
          <a:lstStyle/>
          <a:p>
            <a:r>
              <a:rPr lang="en-US" sz="2400" u="sng" dirty="0" smtClean="0"/>
              <a:t>WHO</a:t>
            </a:r>
            <a:r>
              <a:rPr lang="en-US" sz="2400" dirty="0" smtClean="0"/>
              <a:t>: Uses XML,</a:t>
            </a:r>
          </a:p>
          <a:p>
            <a:r>
              <a:rPr lang="en-US" sz="2400" dirty="0"/>
              <a:t>a</a:t>
            </a:r>
            <a:r>
              <a:rPr lang="en-US" sz="2400" dirty="0" smtClean="0"/>
              <a:t>ttempting to convert to </a:t>
            </a:r>
            <a:r>
              <a:rPr lang="en-US" sz="2400" dirty="0" err="1" smtClean="0"/>
              <a:t>json</a:t>
            </a:r>
            <a:r>
              <a:rPr lang="en-US" sz="2400" dirty="0" smtClean="0"/>
              <a:t> by un-nesting with Python and Pandas</a:t>
            </a:r>
          </a:p>
          <a:p>
            <a:endParaRPr lang="en-US" sz="2400" dirty="0"/>
          </a:p>
          <a:p>
            <a:r>
              <a:rPr lang="en-US" sz="2400" u="sng" dirty="0" smtClean="0"/>
              <a:t>UN</a:t>
            </a:r>
            <a:r>
              <a:rPr lang="en-US" sz="2400" dirty="0" smtClean="0"/>
              <a:t>: Uses SOAP</a:t>
            </a:r>
          </a:p>
          <a:p>
            <a:r>
              <a:rPr lang="en-US" sz="2400" dirty="0" smtClean="0"/>
              <a:t>Haven’t even tried it yet </a:t>
            </a:r>
          </a:p>
          <a:p>
            <a:endParaRPr lang="en-US" sz="2400" dirty="0"/>
          </a:p>
          <a:p>
            <a:r>
              <a:rPr lang="en-US" sz="2400" u="sng" dirty="0" smtClean="0"/>
              <a:t>CFRR</a:t>
            </a:r>
            <a:r>
              <a:rPr lang="en-US" sz="2400" dirty="0" smtClean="0"/>
              <a:t>: PDF factsheets Put data into CSV by hand</a:t>
            </a:r>
          </a:p>
          <a:p>
            <a:endParaRPr lang="en-US" sz="2400" dirty="0"/>
          </a:p>
          <a:p>
            <a:endParaRPr lang="en-US" sz="2400" dirty="0" smtClean="0"/>
          </a:p>
        </p:txBody>
      </p:sp>
      <p:sp>
        <p:nvSpPr>
          <p:cNvPr id="5" name="Rectangle 4"/>
          <p:cNvSpPr/>
          <p:nvPr/>
        </p:nvSpPr>
        <p:spPr>
          <a:xfrm>
            <a:off x="304800" y="1447799"/>
            <a:ext cx="4114800" cy="461665"/>
          </a:xfrm>
          <a:prstGeom prst="rect">
            <a:avLst/>
          </a:prstGeom>
          <a:solidFill>
            <a:srgbClr val="310403">
              <a:alpha val="80000"/>
            </a:srgbClr>
          </a:solidFill>
        </p:spPr>
        <p:txBody>
          <a:bodyPr wrap="square">
            <a:spAutoFit/>
          </a:bodyPr>
          <a:lstStyle/>
          <a:p>
            <a:pPr marL="457200" indent="-457200" algn="ctr"/>
            <a:r>
              <a:rPr lang="en-US" sz="2400" dirty="0" smtClean="0">
                <a:solidFill>
                  <a:srgbClr val="FF0000"/>
                </a:solidFill>
              </a:rPr>
              <a:t>API Work </a:t>
            </a:r>
          </a:p>
        </p:txBody>
      </p:sp>
      <p:sp>
        <p:nvSpPr>
          <p:cNvPr id="7" name="Rectangle 6"/>
          <p:cNvSpPr/>
          <p:nvPr/>
        </p:nvSpPr>
        <p:spPr>
          <a:xfrm>
            <a:off x="4724400" y="1447799"/>
            <a:ext cx="4114800" cy="461665"/>
          </a:xfrm>
          <a:prstGeom prst="rect">
            <a:avLst/>
          </a:prstGeom>
          <a:solidFill>
            <a:srgbClr val="310403">
              <a:alpha val="80000"/>
            </a:srgbClr>
          </a:solidFill>
        </p:spPr>
        <p:txBody>
          <a:bodyPr wrap="square">
            <a:spAutoFit/>
          </a:bodyPr>
          <a:lstStyle/>
          <a:p>
            <a:pPr marL="457200" indent="-457200" algn="ctr"/>
            <a:r>
              <a:rPr lang="en-US" sz="2400" dirty="0" smtClean="0">
                <a:solidFill>
                  <a:schemeClr val="bg1"/>
                </a:solidFill>
              </a:rPr>
              <a:t>CSV</a:t>
            </a:r>
            <a:endParaRPr lang="en-US" sz="2400" dirty="0">
              <a:solidFill>
                <a:schemeClr val="bg1"/>
              </a:solidFill>
            </a:endParaRPr>
          </a:p>
        </p:txBody>
      </p:sp>
      <p:sp>
        <p:nvSpPr>
          <p:cNvPr id="8" name="Rectangle 7"/>
          <p:cNvSpPr/>
          <p:nvPr/>
        </p:nvSpPr>
        <p:spPr>
          <a:xfrm>
            <a:off x="4724400" y="2044700"/>
            <a:ext cx="4114800" cy="4524315"/>
          </a:xfrm>
          <a:prstGeom prst="rect">
            <a:avLst/>
          </a:prstGeom>
          <a:solidFill>
            <a:srgbClr val="631818">
              <a:alpha val="14000"/>
            </a:srgbClr>
          </a:solidFill>
        </p:spPr>
        <p:txBody>
          <a:bodyPr wrap="square">
            <a:spAutoFit/>
          </a:bodyPr>
          <a:lstStyle/>
          <a:p>
            <a:r>
              <a:rPr lang="en-US" sz="2400" u="sng" dirty="0" smtClean="0"/>
              <a:t>CFRR</a:t>
            </a:r>
            <a:r>
              <a:rPr lang="en-US" sz="2400" dirty="0" smtClean="0"/>
              <a:t>: Created a scale from 0-6 for access to safe abortions by UN country </a:t>
            </a:r>
          </a:p>
          <a:p>
            <a:endParaRPr lang="en-US" sz="2400" dirty="0" smtClean="0"/>
          </a:p>
          <a:p>
            <a:r>
              <a:rPr lang="en-US" sz="2400" u="sng" dirty="0" smtClean="0"/>
              <a:t>WHO and UN</a:t>
            </a:r>
            <a:r>
              <a:rPr lang="en-US" sz="2400" dirty="0" smtClean="0"/>
              <a:t>: created </a:t>
            </a:r>
            <a:r>
              <a:rPr lang="en-US" sz="2400" dirty="0" err="1" smtClean="0"/>
              <a:t>Pandas.df</a:t>
            </a:r>
            <a:r>
              <a:rPr lang="en-US" sz="2400" dirty="0" smtClean="0"/>
              <a:t>  that includes HDI and MMR info. </a:t>
            </a:r>
          </a:p>
          <a:p>
            <a:endParaRPr lang="en-US" sz="2400" dirty="0" smtClean="0"/>
          </a:p>
          <a:p>
            <a:r>
              <a:rPr lang="en-US" sz="2400" dirty="0" smtClean="0"/>
              <a:t>Cleaning: Indexed on Countries, found redundant country values and flattened, </a:t>
            </a:r>
            <a:r>
              <a:rPr lang="en-US" sz="2400" dirty="0" err="1" smtClean="0"/>
              <a:t>IDed</a:t>
            </a:r>
            <a:r>
              <a:rPr lang="en-US" sz="2400" dirty="0" smtClean="0"/>
              <a:t> missing values in </a:t>
            </a:r>
            <a:r>
              <a:rPr lang="en-US" sz="2400" dirty="0" err="1" smtClean="0"/>
              <a:t>pd.df</a:t>
            </a:r>
            <a:r>
              <a:rPr lang="en-US" sz="2400" dirty="0" smtClean="0"/>
              <a:t> </a:t>
            </a:r>
          </a:p>
        </p:txBody>
      </p:sp>
    </p:spTree>
    <p:extLst>
      <p:ext uri="{BB962C8B-B14F-4D97-AF65-F5344CB8AC3E}">
        <p14:creationId xmlns:p14="http://schemas.microsoft.com/office/powerpoint/2010/main" val="79946272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88720"/>
          </a:xfrm>
          <a:solidFill>
            <a:srgbClr val="310403"/>
          </a:solidFill>
        </p:spPr>
        <p:txBody>
          <a:bodyPr>
            <a:normAutofit fontScale="90000"/>
          </a:bodyPr>
          <a:lstStyle/>
          <a:p>
            <a:r>
              <a:rPr lang="en-US" sz="4000" dirty="0" smtClean="0">
                <a:solidFill>
                  <a:schemeClr val="bg1"/>
                </a:solidFill>
              </a:rPr>
              <a:t>What </a:t>
            </a:r>
            <a:r>
              <a:rPr lang="en-US" sz="4000" dirty="0">
                <a:solidFill>
                  <a:schemeClr val="bg1"/>
                </a:solidFill>
              </a:rPr>
              <a:t>steps have you taken to explore the data?</a:t>
            </a:r>
          </a:p>
        </p:txBody>
      </p:sp>
      <p:sp>
        <p:nvSpPr>
          <p:cNvPr id="8" name="Rectangle 7"/>
          <p:cNvSpPr/>
          <p:nvPr/>
        </p:nvSpPr>
        <p:spPr>
          <a:xfrm>
            <a:off x="266700" y="1828800"/>
            <a:ext cx="8610600" cy="3046988"/>
          </a:xfrm>
          <a:prstGeom prst="rect">
            <a:avLst/>
          </a:prstGeom>
          <a:solidFill>
            <a:srgbClr val="631818">
              <a:alpha val="14000"/>
            </a:srgbClr>
          </a:solidFill>
        </p:spPr>
        <p:txBody>
          <a:bodyPr wrap="square">
            <a:spAutoFit/>
          </a:bodyPr>
          <a:lstStyle/>
          <a:p>
            <a:r>
              <a:rPr lang="en-US" sz="2400" u="sng" dirty="0" smtClean="0"/>
              <a:t>CFRR</a:t>
            </a:r>
            <a:r>
              <a:rPr lang="en-US" sz="2400" dirty="0" smtClean="0"/>
              <a:t>: Created a scale from 0-6 for access to safe abortions by UN country </a:t>
            </a:r>
          </a:p>
          <a:p>
            <a:endParaRPr lang="en-US" sz="2400" dirty="0" smtClean="0"/>
          </a:p>
          <a:p>
            <a:r>
              <a:rPr lang="en-US" sz="2400" u="sng" dirty="0" smtClean="0"/>
              <a:t>WHO and UN</a:t>
            </a:r>
            <a:r>
              <a:rPr lang="en-US" sz="2400" dirty="0" smtClean="0"/>
              <a:t>: created </a:t>
            </a:r>
            <a:r>
              <a:rPr lang="en-US" sz="2400" dirty="0" err="1" smtClean="0"/>
              <a:t>Pandas.df</a:t>
            </a:r>
            <a:r>
              <a:rPr lang="en-US" sz="2400" dirty="0" smtClean="0"/>
              <a:t>  that includes HDI and MMR info. </a:t>
            </a:r>
          </a:p>
          <a:p>
            <a:endParaRPr lang="en-US" sz="2400" dirty="0" smtClean="0"/>
          </a:p>
          <a:p>
            <a:r>
              <a:rPr lang="en-US" sz="2400" dirty="0" smtClean="0"/>
              <a:t>Cleaning: Indexed on Countries, found redundant country values and flattened, </a:t>
            </a:r>
            <a:r>
              <a:rPr lang="en-US" sz="2400" dirty="0" err="1" smtClean="0"/>
              <a:t>IDed</a:t>
            </a:r>
            <a:r>
              <a:rPr lang="en-US" sz="2400" dirty="0" smtClean="0"/>
              <a:t> missing values in </a:t>
            </a:r>
            <a:r>
              <a:rPr lang="en-US" sz="2400" dirty="0" err="1" smtClean="0"/>
              <a:t>pd.df</a:t>
            </a:r>
            <a:r>
              <a:rPr lang="en-US" sz="2400" dirty="0" smtClean="0"/>
              <a:t> </a:t>
            </a:r>
          </a:p>
        </p:txBody>
      </p:sp>
    </p:spTree>
    <p:extLst>
      <p:ext uri="{BB962C8B-B14F-4D97-AF65-F5344CB8AC3E}">
        <p14:creationId xmlns:p14="http://schemas.microsoft.com/office/powerpoint/2010/main" val="394510671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88720"/>
          </a:xfrm>
          <a:solidFill>
            <a:srgbClr val="310403"/>
          </a:solidFill>
        </p:spPr>
        <p:txBody>
          <a:bodyPr>
            <a:normAutofit fontScale="90000"/>
          </a:bodyPr>
          <a:lstStyle/>
          <a:p>
            <a:r>
              <a:rPr lang="en-US" sz="4000" dirty="0" smtClean="0">
                <a:solidFill>
                  <a:schemeClr val="bg1"/>
                </a:solidFill>
              </a:rPr>
              <a:t>What </a:t>
            </a:r>
            <a:r>
              <a:rPr lang="en-US" sz="4000" dirty="0">
                <a:solidFill>
                  <a:schemeClr val="bg1"/>
                </a:solidFill>
              </a:rPr>
              <a:t>insights have you gained from your exploration?</a:t>
            </a:r>
          </a:p>
        </p:txBody>
      </p:sp>
      <p:sp>
        <p:nvSpPr>
          <p:cNvPr id="4" name="Rectangle 3"/>
          <p:cNvSpPr/>
          <p:nvPr/>
        </p:nvSpPr>
        <p:spPr>
          <a:xfrm>
            <a:off x="266700" y="1828800"/>
            <a:ext cx="8610600" cy="3046988"/>
          </a:xfrm>
          <a:prstGeom prst="rect">
            <a:avLst/>
          </a:prstGeom>
          <a:solidFill>
            <a:srgbClr val="631818">
              <a:alpha val="14000"/>
            </a:srgbClr>
          </a:solidFill>
        </p:spPr>
        <p:txBody>
          <a:bodyPr wrap="square">
            <a:spAutoFit/>
          </a:bodyPr>
          <a:lstStyle/>
          <a:p>
            <a:r>
              <a:rPr lang="en-US" sz="2400" u="sng" dirty="0" smtClean="0"/>
              <a:t>CFRR</a:t>
            </a:r>
            <a:r>
              <a:rPr lang="en-US" sz="2400" dirty="0" smtClean="0"/>
              <a:t>: Created a scale from 0-6 for access to safe abortions by UN country </a:t>
            </a:r>
          </a:p>
          <a:p>
            <a:endParaRPr lang="en-US" sz="2400" dirty="0" smtClean="0"/>
          </a:p>
          <a:p>
            <a:r>
              <a:rPr lang="en-US" sz="2400" u="sng" dirty="0" smtClean="0"/>
              <a:t>WHO and UN</a:t>
            </a:r>
            <a:r>
              <a:rPr lang="en-US" sz="2400" dirty="0" smtClean="0"/>
              <a:t>: created </a:t>
            </a:r>
            <a:r>
              <a:rPr lang="en-US" sz="2400" dirty="0" err="1" smtClean="0"/>
              <a:t>Pandas.df</a:t>
            </a:r>
            <a:r>
              <a:rPr lang="en-US" sz="2400" dirty="0" smtClean="0"/>
              <a:t>  that includes HDI and MMR info. </a:t>
            </a:r>
          </a:p>
          <a:p>
            <a:endParaRPr lang="en-US" sz="2400" dirty="0" smtClean="0"/>
          </a:p>
          <a:p>
            <a:r>
              <a:rPr lang="en-US" sz="2400" dirty="0" smtClean="0"/>
              <a:t>Cleaning: Indexed on Countries, found redundant country values and flattened, </a:t>
            </a:r>
            <a:r>
              <a:rPr lang="en-US" sz="2400" dirty="0" err="1" smtClean="0"/>
              <a:t>IDed</a:t>
            </a:r>
            <a:r>
              <a:rPr lang="en-US" sz="2400" dirty="0" smtClean="0"/>
              <a:t> missing values in </a:t>
            </a:r>
            <a:r>
              <a:rPr lang="en-US" sz="2400" dirty="0" err="1" smtClean="0"/>
              <a:t>pd.df</a:t>
            </a:r>
            <a:r>
              <a:rPr lang="en-US" sz="2400" dirty="0" smtClean="0"/>
              <a:t> </a:t>
            </a:r>
          </a:p>
        </p:txBody>
      </p:sp>
    </p:spTree>
    <p:extLst>
      <p:ext uri="{BB962C8B-B14F-4D97-AF65-F5344CB8AC3E}">
        <p14:creationId xmlns:p14="http://schemas.microsoft.com/office/powerpoint/2010/main" val="120442921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88720"/>
          </a:xfrm>
          <a:solidFill>
            <a:srgbClr val="310403"/>
          </a:solidFill>
        </p:spPr>
        <p:txBody>
          <a:bodyPr>
            <a:noAutofit/>
          </a:bodyPr>
          <a:lstStyle/>
          <a:p>
            <a:r>
              <a:rPr lang="en-US" sz="3600" dirty="0" smtClean="0">
                <a:solidFill>
                  <a:schemeClr val="bg1"/>
                </a:solidFill>
              </a:rPr>
              <a:t>Future Goals</a:t>
            </a:r>
            <a:endParaRPr lang="en-US" sz="3600" dirty="0">
              <a:solidFill>
                <a:schemeClr val="bg1"/>
              </a:solidFill>
            </a:endParaRPr>
          </a:p>
        </p:txBody>
      </p:sp>
      <p:sp>
        <p:nvSpPr>
          <p:cNvPr id="5" name="Rectangle 4"/>
          <p:cNvSpPr/>
          <p:nvPr/>
        </p:nvSpPr>
        <p:spPr>
          <a:xfrm>
            <a:off x="247650" y="2087940"/>
            <a:ext cx="8572500" cy="1569660"/>
          </a:xfrm>
          <a:prstGeom prst="rect">
            <a:avLst/>
          </a:prstGeom>
          <a:solidFill>
            <a:srgbClr val="631818">
              <a:alpha val="14000"/>
            </a:srgbClr>
          </a:solidFill>
        </p:spPr>
        <p:txBody>
          <a:bodyPr wrap="square">
            <a:spAutoFit/>
          </a:bodyPr>
          <a:lstStyle/>
          <a:p>
            <a:r>
              <a:rPr lang="en-US" sz="2400" dirty="0" smtClean="0"/>
              <a:t>The hypothesis aims to determine socioeconomic factors that are targets for intervention. With the current data, a model </a:t>
            </a:r>
            <a:r>
              <a:rPr lang="en-US" sz="2400" u="sng" dirty="0" smtClean="0"/>
              <a:t>will</a:t>
            </a:r>
            <a:r>
              <a:rPr lang="en-US" sz="2400" dirty="0" smtClean="0"/>
              <a:t> be able to exhibit correlations of column features to MMR but cannot show a causal links. </a:t>
            </a:r>
            <a:endParaRPr lang="en-US" sz="2400" dirty="0"/>
          </a:p>
        </p:txBody>
      </p:sp>
      <p:sp>
        <p:nvSpPr>
          <p:cNvPr id="7" name="Rectangle 6"/>
          <p:cNvSpPr/>
          <p:nvPr/>
        </p:nvSpPr>
        <p:spPr>
          <a:xfrm>
            <a:off x="228600" y="4516904"/>
            <a:ext cx="8610600" cy="1938992"/>
          </a:xfrm>
          <a:prstGeom prst="rect">
            <a:avLst/>
          </a:prstGeom>
          <a:solidFill>
            <a:srgbClr val="631818">
              <a:alpha val="14000"/>
            </a:srgbClr>
          </a:solidFill>
        </p:spPr>
        <p:txBody>
          <a:bodyPr wrap="square">
            <a:spAutoFit/>
          </a:bodyPr>
          <a:lstStyle/>
          <a:p>
            <a:r>
              <a:rPr lang="en-US" sz="2400" dirty="0" smtClean="0"/>
              <a:t>It is necessary to explore several methods to determine the most appropriate model. Logistic regression or random forest could be used. For logistic regression, the response variable (MMR) would have to be grouped (ex: above or below global median?). </a:t>
            </a:r>
          </a:p>
        </p:txBody>
      </p:sp>
      <p:sp>
        <p:nvSpPr>
          <p:cNvPr id="8" name="Rectangle 7"/>
          <p:cNvSpPr/>
          <p:nvPr/>
        </p:nvSpPr>
        <p:spPr>
          <a:xfrm>
            <a:off x="247650" y="1510159"/>
            <a:ext cx="8572500" cy="461665"/>
          </a:xfrm>
          <a:prstGeom prst="rect">
            <a:avLst/>
          </a:prstGeom>
          <a:solidFill>
            <a:srgbClr val="310403">
              <a:alpha val="80000"/>
            </a:srgbClr>
          </a:solidFill>
        </p:spPr>
        <p:txBody>
          <a:bodyPr wrap="square">
            <a:spAutoFit/>
          </a:bodyPr>
          <a:lstStyle/>
          <a:p>
            <a:pPr algn="ctr"/>
            <a:r>
              <a:rPr lang="en-US" sz="2400" dirty="0">
                <a:solidFill>
                  <a:schemeClr val="bg1"/>
                </a:solidFill>
              </a:rPr>
              <a:t>Will you be able to answer your question with this </a:t>
            </a:r>
            <a:r>
              <a:rPr lang="en-US" sz="2400" dirty="0" smtClean="0">
                <a:solidFill>
                  <a:schemeClr val="bg1"/>
                </a:solidFill>
              </a:rPr>
              <a:t>data?</a:t>
            </a:r>
            <a:endParaRPr lang="en-US" sz="2400" dirty="0"/>
          </a:p>
        </p:txBody>
      </p:sp>
      <p:sp>
        <p:nvSpPr>
          <p:cNvPr id="9" name="Rectangle 8"/>
          <p:cNvSpPr/>
          <p:nvPr/>
        </p:nvSpPr>
        <p:spPr>
          <a:xfrm>
            <a:off x="234950" y="3962400"/>
            <a:ext cx="8597900" cy="461665"/>
          </a:xfrm>
          <a:prstGeom prst="rect">
            <a:avLst/>
          </a:prstGeom>
          <a:solidFill>
            <a:srgbClr val="310403">
              <a:alpha val="80000"/>
            </a:srgbClr>
          </a:solidFill>
        </p:spPr>
        <p:txBody>
          <a:bodyPr wrap="square">
            <a:spAutoFit/>
          </a:bodyPr>
          <a:lstStyle/>
          <a:p>
            <a:r>
              <a:rPr lang="en-US" sz="2400" dirty="0">
                <a:solidFill>
                  <a:schemeClr val="bg1"/>
                </a:solidFill>
              </a:rPr>
              <a:t>How might you use modeling to answer your question?</a:t>
            </a:r>
            <a:endParaRPr lang="en-US" sz="2400" dirty="0"/>
          </a:p>
        </p:txBody>
      </p:sp>
    </p:spTree>
    <p:extLst>
      <p:ext uri="{BB962C8B-B14F-4D97-AF65-F5344CB8AC3E}">
        <p14:creationId xmlns:p14="http://schemas.microsoft.com/office/powerpoint/2010/main" val="213479072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88720"/>
          </a:xfrm>
          <a:solidFill>
            <a:srgbClr val="310403"/>
          </a:solidFill>
        </p:spPr>
        <p:txBody>
          <a:bodyPr>
            <a:noAutofit/>
          </a:bodyPr>
          <a:lstStyle/>
          <a:p>
            <a:r>
              <a:rPr lang="en-US" sz="3600" dirty="0" smtClean="0">
                <a:solidFill>
                  <a:schemeClr val="bg1"/>
                </a:solidFill>
              </a:rPr>
              <a:t>Pet Project</a:t>
            </a:r>
            <a:endParaRPr lang="en-US" sz="3600" dirty="0">
              <a:solidFill>
                <a:schemeClr val="bg1"/>
              </a:solidFill>
            </a:endParaRPr>
          </a:p>
        </p:txBody>
      </p:sp>
      <p:pic>
        <p:nvPicPr>
          <p:cNvPr id="5" name="Picture 4"/>
          <p:cNvPicPr>
            <a:picLocks noChangeAspect="1"/>
          </p:cNvPicPr>
          <p:nvPr/>
        </p:nvPicPr>
        <p:blipFill>
          <a:blip r:embed="rId3"/>
          <a:stretch>
            <a:fillRect/>
          </a:stretch>
        </p:blipFill>
        <p:spPr>
          <a:xfrm>
            <a:off x="1600200" y="1905000"/>
            <a:ext cx="5924789" cy="4648200"/>
          </a:xfrm>
          <a:prstGeom prst="rect">
            <a:avLst/>
          </a:prstGeom>
        </p:spPr>
      </p:pic>
      <p:sp>
        <p:nvSpPr>
          <p:cNvPr id="8" name="Rectangle 7"/>
          <p:cNvSpPr/>
          <p:nvPr/>
        </p:nvSpPr>
        <p:spPr>
          <a:xfrm>
            <a:off x="10294546" y="5410200"/>
            <a:ext cx="4038600" cy="830997"/>
          </a:xfrm>
          <a:prstGeom prst="rect">
            <a:avLst/>
          </a:prstGeom>
          <a:solidFill>
            <a:srgbClr val="631818">
              <a:alpha val="69000"/>
            </a:srgbClr>
          </a:solidFill>
        </p:spPr>
        <p:txBody>
          <a:bodyPr wrap="square">
            <a:spAutoFit/>
          </a:bodyPr>
          <a:lstStyle/>
          <a:p>
            <a:r>
              <a:rPr lang="en-US" sz="1600" b="1" i="1" dirty="0">
                <a:solidFill>
                  <a:schemeClr val="bg1"/>
                </a:solidFill>
              </a:rPr>
              <a:t>“I bet the Republican Party wishes there was a way to have a late-term abortion for their presidential nominee”</a:t>
            </a:r>
            <a:endParaRPr lang="en-US" sz="1600" b="1" i="1" dirty="0">
              <a:solidFill>
                <a:schemeClr val="bg1"/>
              </a:solidFill>
            </a:endParaRPr>
          </a:p>
        </p:txBody>
      </p:sp>
      <p:pic>
        <p:nvPicPr>
          <p:cNvPr id="9" name="Picture 8"/>
          <p:cNvPicPr>
            <a:picLocks noChangeAspect="1"/>
          </p:cNvPicPr>
          <p:nvPr/>
        </p:nvPicPr>
        <p:blipFill>
          <a:blip r:embed="rId4"/>
          <a:stretch>
            <a:fillRect/>
          </a:stretch>
        </p:blipFill>
        <p:spPr>
          <a:xfrm>
            <a:off x="10210800" y="1981200"/>
            <a:ext cx="4084246" cy="3081337"/>
          </a:xfrm>
          <a:prstGeom prst="rect">
            <a:avLst/>
          </a:prstGeom>
        </p:spPr>
      </p:pic>
    </p:spTree>
    <p:extLst>
      <p:ext uri="{BB962C8B-B14F-4D97-AF65-F5344CB8AC3E}">
        <p14:creationId xmlns:p14="http://schemas.microsoft.com/office/powerpoint/2010/main" val="99777492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34005</TotalTime>
  <Words>954</Words>
  <Application>Microsoft Office PowerPoint</Application>
  <PresentationFormat>On-screen Show (4:3)</PresentationFormat>
  <Paragraphs>89</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Modeling Maternal Mortality Rates (MMR): How are we Failing Mothers?</vt:lpstr>
      <vt:lpstr>The Problem</vt:lpstr>
      <vt:lpstr>PowerPoint Presentation</vt:lpstr>
      <vt:lpstr>Could other factors contribute to MMR? </vt:lpstr>
      <vt:lpstr>Which areas of the data have you cleaned, and which areas still need cleaning?</vt:lpstr>
      <vt:lpstr>What steps have you taken to explore the data?</vt:lpstr>
      <vt:lpstr>What insights have you gained from your exploration?</vt:lpstr>
      <vt:lpstr>Future Goals</vt:lpstr>
      <vt:lpstr>Pet Project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minire</dc:creator>
  <cp:lastModifiedBy>Rebecca Minich</cp:lastModifiedBy>
  <cp:revision>554</cp:revision>
  <dcterms:created xsi:type="dcterms:W3CDTF">2014-03-08T07:25:59Z</dcterms:created>
  <dcterms:modified xsi:type="dcterms:W3CDTF">2016-10-25T17:04:01Z</dcterms:modified>
</cp:coreProperties>
</file>